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Fredoka One" panose="020B0604020202020204" charset="0"/>
      <p:regular r:id="rId28"/>
    </p:embeddedFont>
    <p:embeddedFont>
      <p:font typeface="Lato" panose="020B0604020202020204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  <p:embeddedFont>
      <p:font typeface="Raleway" panose="020B0604020202020204" charset="0"/>
      <p:regular r:id="rId37"/>
      <p:bold r:id="rId38"/>
      <p:italic r:id="rId39"/>
      <p:boldItalic r:id="rId40"/>
    </p:embeddedFont>
    <p:embeddedFont>
      <p:font typeface="Sarabun" panose="020B0604020202020204" charset="-34"/>
      <p:regular r:id="rId41"/>
      <p:bold r:id="rId42"/>
      <p:italic r:id="rId43"/>
      <p:boldItalic r:id="rId44"/>
    </p:embeddedFont>
    <p:embeddedFont>
      <p:font typeface="Sarabun Medium" panose="020B0604020202020204" charset="-34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72" y="64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font" Target="fonts/font25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20" Type="http://schemas.openxmlformats.org/officeDocument/2006/relationships/slide" Target="slides/slide19.xml"/><Relationship Id="rId41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g>
</file>

<file path=ppt/media/image11.png>
</file>

<file path=ppt/media/image12.png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b7f8a5794_11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b7f8a5794_11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927bbe06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7927bbe06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b7f8a5794_13_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b7f8a5794_13_7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927bbe06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927bbe06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90aa89f9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90aa89f9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927bbe06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927bbe06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6b7f8a5794_13_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6b7f8a5794_13_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43de0f0e1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43de0f0e1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743de0f0e1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743de0f0e1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b7f8a5794_13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b7f8a5794_13_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b7f8a5794_13_7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b7f8a5794_13_7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743de0f0e1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743de0f0e1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743de0f0e1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743de0f0e1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b8af3f92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b8af3f92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b7f8a579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6b7f8a579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90aa89f9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90aa89f9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43de0f0e1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43de0f0e1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90aa89f98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90aa89f98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90aa89f9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90aa89f9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927bbe06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927bbe06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bg>
      <p:bgPr>
        <a:solidFill>
          <a:schemeClr val="lt2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5" name="Google Shape;85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Mockup">
  <p:cSld name="1_Mockup">
    <p:bg>
      <p:bgPr>
        <a:gradFill>
          <a:gsLst>
            <a:gs pos="0">
              <a:schemeClr val="accent3"/>
            </a:gs>
            <a:gs pos="5000">
              <a:schemeClr val="accent3"/>
            </a:gs>
            <a:gs pos="100000">
              <a:schemeClr val="accent5"/>
            </a:gs>
          </a:gsLst>
          <a:lin ang="2700006" scaled="0"/>
        </a:gra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95" name="Google Shape;95;p15"/>
          <p:cNvSpPr>
            <a:spLocks noGrp="1"/>
          </p:cNvSpPr>
          <p:nvPr>
            <p:ph type="pic" idx="2"/>
          </p:nvPr>
        </p:nvSpPr>
        <p:spPr>
          <a:xfrm>
            <a:off x="4571999" y="0"/>
            <a:ext cx="4584600" cy="5145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ftr" idx="11"/>
          </p:nvPr>
        </p:nvSpPr>
        <p:spPr>
          <a:xfrm>
            <a:off x="2655202" y="4718275"/>
            <a:ext cx="3833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9" name="Google Shape;99;p16"/>
          <p:cNvCxnSpPr/>
          <p:nvPr/>
        </p:nvCxnSpPr>
        <p:spPr>
          <a:xfrm>
            <a:off x="574515" y="739441"/>
            <a:ext cx="648300" cy="0"/>
          </a:xfrm>
          <a:prstGeom prst="straightConnector1">
            <a:avLst/>
          </a:prstGeom>
          <a:noFill/>
          <a:ln w="5715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16"/>
          <p:cNvSpPr txBox="1">
            <a:spLocks noGrp="1"/>
          </p:cNvSpPr>
          <p:nvPr>
            <p:ph type="sldNum" idx="12"/>
          </p:nvPr>
        </p:nvSpPr>
        <p:spPr>
          <a:xfrm>
            <a:off x="8299384" y="269916"/>
            <a:ext cx="387300" cy="3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lvl="1" indent="0" algn="r" rtl="0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lvl="2" indent="0" algn="r" rtl="0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lvl="3" indent="0" algn="r" rtl="0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lvl="4" indent="0" algn="r" rtl="0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lvl="5" indent="0" algn="r" rtl="0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lvl="6" indent="0" algn="r" rtl="0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lvl="7" indent="0" algn="r" rtl="0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lvl="8" indent="0" algn="r" rtl="0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grpSp>
        <p:nvGrpSpPr>
          <p:cNvPr id="101" name="Google Shape;101;p16"/>
          <p:cNvGrpSpPr/>
          <p:nvPr/>
        </p:nvGrpSpPr>
        <p:grpSpPr>
          <a:xfrm>
            <a:off x="574416" y="4855197"/>
            <a:ext cx="8110161" cy="0"/>
            <a:chOff x="765684" y="6453336"/>
            <a:chExt cx="10810665" cy="0"/>
          </a:xfrm>
        </p:grpSpPr>
        <p:cxnSp>
          <p:nvCxnSpPr>
            <p:cNvPr id="102" name="Google Shape;102;p16"/>
            <p:cNvCxnSpPr/>
            <p:nvPr/>
          </p:nvCxnSpPr>
          <p:spPr>
            <a:xfrm rot="10800000">
              <a:off x="765684" y="6453336"/>
              <a:ext cx="4176600" cy="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" name="Google Shape;103;p16"/>
            <p:cNvCxnSpPr/>
            <p:nvPr/>
          </p:nvCxnSpPr>
          <p:spPr>
            <a:xfrm rot="10800000">
              <a:off x="7399749" y="6453336"/>
              <a:ext cx="4176600" cy="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04" name="Google Shape;104;p16"/>
          <p:cNvSpPr/>
          <p:nvPr/>
        </p:nvSpPr>
        <p:spPr>
          <a:xfrm>
            <a:off x="8295310" y="269573"/>
            <a:ext cx="391800" cy="39150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6"/>
          <p:cNvSpPr>
            <a:spLocks noGrp="1"/>
          </p:cNvSpPr>
          <p:nvPr>
            <p:ph type="pic" idx="2"/>
          </p:nvPr>
        </p:nvSpPr>
        <p:spPr>
          <a:xfrm>
            <a:off x="802707" y="1274516"/>
            <a:ext cx="3048900" cy="29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4145" y="461654"/>
            <a:ext cx="4220000" cy="42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/>
          <p:nvPr/>
        </p:nvSpPr>
        <p:spPr>
          <a:xfrm>
            <a:off x="631050" y="0"/>
            <a:ext cx="714300" cy="51435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7"/>
          <p:cNvSpPr/>
          <p:nvPr/>
        </p:nvSpPr>
        <p:spPr>
          <a:xfrm>
            <a:off x="476250" y="-100"/>
            <a:ext cx="1548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>
            <a:spLocks noGrp="1"/>
          </p:cNvSpPr>
          <p:nvPr>
            <p:ph type="subTitle" idx="1"/>
          </p:nvPr>
        </p:nvSpPr>
        <p:spPr>
          <a:xfrm>
            <a:off x="727950" y="475400"/>
            <a:ext cx="7688100" cy="8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2400" b="1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วิเคราะห์ระบบ</a:t>
            </a:r>
            <a:endParaRPr sz="2400" b="1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th" sz="2400">
                <a:latin typeface="Sarabun"/>
                <a:ea typeface="Sarabun"/>
                <a:cs typeface="Sarabun"/>
                <a:sym typeface="Sarabun"/>
              </a:rPr>
              <a:t>	</a:t>
            </a:r>
            <a:endParaRPr sz="24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77" name="Google Shape;177;p26"/>
          <p:cNvSpPr txBox="1">
            <a:spLocks noGrp="1"/>
          </p:cNvSpPr>
          <p:nvPr>
            <p:ph type="ctrTitle"/>
          </p:nvPr>
        </p:nvSpPr>
        <p:spPr>
          <a:xfrm>
            <a:off x="636475" y="1387650"/>
            <a:ext cx="7688100" cy="14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th" sz="1800" b="0">
                <a:solidFill>
                  <a:srgbClr val="000000"/>
                </a:solidFill>
                <a:latin typeface="Sarabun Medium"/>
                <a:ea typeface="Sarabun Medium"/>
                <a:cs typeface="Sarabun Medium"/>
                <a:sym typeface="Sarabun Medium"/>
              </a:rPr>
              <a:t>ทำการวิเคราะห์ระบบที่จะทำขึ้น เพื่อให้ได้วงจรการพัฒนาระบบที่ตรงตามความต้องการ โดยใช้ข้อมูลที่เก็บรวบรวมมาวิเคราะห์ ทำการกำหนดเป้าหมายและขอบเขตของระบบ </a:t>
            </a:r>
            <a:endParaRPr sz="1800" b="0">
              <a:latin typeface="Sarabun Medium"/>
              <a:ea typeface="Sarabun Medium"/>
              <a:cs typeface="Sarabun Medium"/>
              <a:sym typeface="Sarabun Medium"/>
            </a:endParaRPr>
          </a:p>
        </p:txBody>
      </p:sp>
      <p:sp>
        <p:nvSpPr>
          <p:cNvPr id="178" name="Google Shape;178;p26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ctrTitle"/>
          </p:nvPr>
        </p:nvSpPr>
        <p:spPr>
          <a:xfrm>
            <a:off x="727950" y="645000"/>
            <a:ext cx="76881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>
                <a:latin typeface="Sarabun"/>
                <a:ea typeface="Sarabun"/>
                <a:cs typeface="Sarabun"/>
                <a:sym typeface="Sarabun"/>
              </a:rPr>
              <a:t>การออกแบบระบบ</a:t>
            </a:r>
            <a:endParaRPr sz="24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84" name="Google Shape;184;p27"/>
          <p:cNvSpPr txBox="1"/>
          <p:nvPr/>
        </p:nvSpPr>
        <p:spPr>
          <a:xfrm>
            <a:off x="727950" y="1364100"/>
            <a:ext cx="7860900" cy="1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1800">
                <a:latin typeface="Sarabun Medium"/>
                <a:ea typeface="Sarabun Medium"/>
                <a:cs typeface="Sarabun Medium"/>
                <a:sym typeface="Sarabun Medium"/>
              </a:rPr>
              <a:t>หลังการวิเคราะห์ระบบเราจะทำการร่างออกแบบหน้าตาของระบบและรูปแบบการจัดเก็บข้อมูลต่างๆ รวมไปถึงการทำงานและหน้าที่ในแต่ละส่วนของระบบ</a:t>
            </a:r>
            <a:endParaRPr sz="1800">
              <a:latin typeface="Sarabun Medium"/>
              <a:ea typeface="Sarabun Medium"/>
              <a:cs typeface="Sarabun Medium"/>
              <a:sym typeface="Sarabun Medium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/>
          </a:p>
        </p:txBody>
      </p:sp>
      <p:sp>
        <p:nvSpPr>
          <p:cNvPr id="185" name="Google Shape;185;p27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7"/>
          <p:cNvSpPr txBox="1"/>
          <p:nvPr/>
        </p:nvSpPr>
        <p:spPr>
          <a:xfrm>
            <a:off x="969818" y="2157153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281000" y="487550"/>
            <a:ext cx="3433500" cy="5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th" sz="2400" b="1">
                <a:latin typeface="Sarabun"/>
                <a:ea typeface="Sarabun"/>
                <a:cs typeface="Sarabun"/>
                <a:sym typeface="Sarabun"/>
              </a:rPr>
              <a:t>การพัฒนาระบบ</a:t>
            </a:r>
            <a:endParaRPr sz="2400" b="1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92" name="Google Shape;192;p28"/>
          <p:cNvSpPr txBox="1"/>
          <p:nvPr/>
        </p:nvSpPr>
        <p:spPr>
          <a:xfrm>
            <a:off x="319975" y="1373100"/>
            <a:ext cx="8213100" cy="16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th" sz="1800" dirty="0">
                <a:latin typeface="Sarabun"/>
                <a:ea typeface="Sarabun"/>
                <a:cs typeface="Sarabun"/>
                <a:sym typeface="Sarabun"/>
              </a:rPr>
              <a:t>ในการพัฒนาระบบจะมีการแบ่งส่วนการทำงาน มีการใช้หลักการทำงานจาก Increme Model จะเห็นความคืบหน้าของชิ้นงานเป็นส่วนๆ จนครบตาม requirement</a:t>
            </a:r>
            <a:endParaRPr sz="1800" dirty="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93" name="Google Shape;193;p28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>
            <a:spLocks noGrp="1"/>
          </p:cNvSpPr>
          <p:nvPr>
            <p:ph type="title"/>
          </p:nvPr>
        </p:nvSpPr>
        <p:spPr>
          <a:xfrm>
            <a:off x="457200" y="129775"/>
            <a:ext cx="4233900" cy="533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 dirty="0">
                <a:latin typeface="Fredoka One"/>
                <a:ea typeface="Fredoka One"/>
                <a:cs typeface="Fredoka One"/>
                <a:sym typeface="Fredoka One"/>
              </a:rPr>
              <a:t>Case  Tools</a:t>
            </a:r>
            <a:endParaRPr sz="3000" dirty="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99" name="Google Shape;199;p29"/>
          <p:cNvSpPr txBox="1"/>
          <p:nvPr/>
        </p:nvSpPr>
        <p:spPr>
          <a:xfrm>
            <a:off x="400225" y="963100"/>
            <a:ext cx="2631300" cy="18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Fredoka One"/>
              <a:buChar char="-"/>
            </a:pPr>
            <a:r>
              <a:rPr lang="th" sz="1800">
                <a:latin typeface="Fredoka One"/>
                <a:ea typeface="Fredoka One"/>
                <a:cs typeface="Fredoka One"/>
                <a:sym typeface="Fredoka One"/>
              </a:rPr>
              <a:t>AIYA</a:t>
            </a:r>
            <a:endParaRPr sz="1800">
              <a:latin typeface="Fredoka One"/>
              <a:ea typeface="Fredoka One"/>
              <a:cs typeface="Fredoka One"/>
              <a:sym typeface="Fredoka On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Fredoka One"/>
              <a:buChar char="-"/>
            </a:pPr>
            <a:r>
              <a:rPr lang="th" sz="1800">
                <a:latin typeface="Fredoka One"/>
                <a:ea typeface="Fredoka One"/>
                <a:cs typeface="Fredoka One"/>
                <a:sym typeface="Fredoka One"/>
              </a:rPr>
              <a:t>Visual Studio Code</a:t>
            </a:r>
            <a:endParaRPr sz="1800">
              <a:latin typeface="Fredoka One"/>
              <a:ea typeface="Fredoka One"/>
              <a:cs typeface="Fredoka One"/>
              <a:sym typeface="Fredoka On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Fredoka One"/>
              <a:buChar char="-"/>
            </a:pPr>
            <a:r>
              <a:rPr lang="th" sz="1800">
                <a:latin typeface="Fredoka One"/>
                <a:ea typeface="Fredoka One"/>
                <a:cs typeface="Fredoka One"/>
                <a:sym typeface="Fredoka One"/>
              </a:rPr>
              <a:t>phpMyAdmin</a:t>
            </a:r>
            <a:endParaRPr sz="1800">
              <a:latin typeface="Fredoka One"/>
              <a:ea typeface="Fredoka One"/>
              <a:cs typeface="Fredoka One"/>
              <a:sym typeface="Fredoka On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Fredoka One"/>
              <a:buChar char="-"/>
            </a:pPr>
            <a:r>
              <a:rPr lang="th" sz="1800">
                <a:latin typeface="Fredoka One"/>
                <a:ea typeface="Fredoka One"/>
                <a:cs typeface="Fredoka One"/>
                <a:sym typeface="Fredoka One"/>
              </a:rPr>
              <a:t>XAMPP</a:t>
            </a:r>
            <a:endParaRPr sz="1800">
              <a:latin typeface="Fredoka One"/>
              <a:ea typeface="Fredoka One"/>
              <a:cs typeface="Fredoka One"/>
              <a:sym typeface="Fredoka On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Fredoka One"/>
              <a:buChar char="-"/>
            </a:pPr>
            <a:r>
              <a:rPr lang="th" sz="1800">
                <a:latin typeface="Fredoka One"/>
                <a:ea typeface="Fredoka One"/>
                <a:cs typeface="Fredoka One"/>
                <a:sym typeface="Fredoka One"/>
              </a:rPr>
              <a:t>Atom;</a:t>
            </a:r>
            <a:endParaRPr sz="1800">
              <a:latin typeface="Fredoka One"/>
              <a:ea typeface="Fredoka One"/>
              <a:cs typeface="Fredoka One"/>
              <a:sym typeface="Fredoka On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Fredoka One"/>
              <a:buChar char="-"/>
            </a:pPr>
            <a:r>
              <a:rPr lang="th" sz="1800">
                <a:latin typeface="Fredoka One"/>
                <a:ea typeface="Fredoka One"/>
                <a:cs typeface="Fredoka One"/>
                <a:sym typeface="Fredoka One"/>
              </a:rPr>
              <a:t>Photoshop</a:t>
            </a:r>
            <a:endParaRPr sz="1800">
              <a:latin typeface="Fredoka One"/>
              <a:ea typeface="Fredoka One"/>
              <a:cs typeface="Fredoka One"/>
              <a:sym typeface="Fredoka On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Fredoka One"/>
              <a:buChar char="-"/>
            </a:pPr>
            <a:r>
              <a:rPr lang="th" sz="1800">
                <a:latin typeface="Fredoka One"/>
                <a:ea typeface="Fredoka One"/>
                <a:cs typeface="Fredoka One"/>
                <a:sym typeface="Fredoka One"/>
              </a:rPr>
              <a:t>Sai tool</a:t>
            </a:r>
            <a:endParaRPr sz="1800">
              <a:latin typeface="Fredoka One"/>
              <a:ea typeface="Fredoka One"/>
              <a:cs typeface="Fredoka One"/>
              <a:sym typeface="Fredoka On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200" name="Google Shape;20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6575" y="663175"/>
            <a:ext cx="2045800" cy="102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5249" y="3243050"/>
            <a:ext cx="1835360" cy="102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9988" y="3435587"/>
            <a:ext cx="925325" cy="932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65175" y="663175"/>
            <a:ext cx="831200" cy="8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23625" y="574325"/>
            <a:ext cx="1200599" cy="120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38374" y="2049363"/>
            <a:ext cx="1048913" cy="1022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16859" y="2094513"/>
            <a:ext cx="1927842" cy="93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>
            <a:spLocks noGrp="1"/>
          </p:cNvSpPr>
          <p:nvPr>
            <p:ph type="ctrTitle"/>
          </p:nvPr>
        </p:nvSpPr>
        <p:spPr>
          <a:xfrm>
            <a:off x="727950" y="520525"/>
            <a:ext cx="3348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Fredoka One"/>
                <a:ea typeface="Fredoka One"/>
                <a:cs typeface="Fredoka One"/>
                <a:sym typeface="Fredoka One"/>
              </a:rPr>
              <a:t>Software Model</a:t>
            </a:r>
            <a:endParaRPr sz="3000"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212" name="Google Shape;212;p30"/>
          <p:cNvPicPr preferRelativeResize="0"/>
          <p:nvPr/>
        </p:nvPicPr>
        <p:blipFill rotWithShape="1">
          <a:blip r:embed="rId3">
            <a:alphaModFix/>
          </a:blip>
          <a:srcRect b="21433"/>
          <a:stretch/>
        </p:blipFill>
        <p:spPr>
          <a:xfrm>
            <a:off x="1754000" y="1490224"/>
            <a:ext cx="5902400" cy="347807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0"/>
          <p:cNvSpPr txBox="1"/>
          <p:nvPr/>
        </p:nvSpPr>
        <p:spPr>
          <a:xfrm>
            <a:off x="1906975" y="1074325"/>
            <a:ext cx="5357700" cy="5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latin typeface="Fredoka One"/>
                <a:ea typeface="Fredoka One"/>
                <a:cs typeface="Fredoka One"/>
                <a:sym typeface="Fredoka One"/>
              </a:rPr>
              <a:t>Analysis Model</a:t>
            </a:r>
            <a:endParaRPr sz="18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214" name="Google Shape;214;p30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0"/>
          <p:cNvSpPr txBox="1"/>
          <p:nvPr/>
        </p:nvSpPr>
        <p:spPr>
          <a:xfrm>
            <a:off x="4087725" y="4586400"/>
            <a:ext cx="5357700" cy="5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latin typeface="Fredoka One"/>
                <a:ea typeface="Fredoka One"/>
                <a:cs typeface="Fredoka One"/>
                <a:sym typeface="Fredoka One"/>
              </a:rPr>
              <a:t>Context DFD</a:t>
            </a:r>
            <a:endParaRPr sz="1800">
              <a:latin typeface="Fredoka One"/>
              <a:ea typeface="Fredoka One"/>
              <a:cs typeface="Fredoka One"/>
              <a:sym typeface="Fredoka On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>
            <a:spLocks noGrp="1"/>
          </p:cNvSpPr>
          <p:nvPr>
            <p:ph type="ctrTitle"/>
          </p:nvPr>
        </p:nvSpPr>
        <p:spPr>
          <a:xfrm>
            <a:off x="727950" y="520525"/>
            <a:ext cx="3348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Fredoka One"/>
                <a:ea typeface="Fredoka One"/>
                <a:cs typeface="Fredoka One"/>
                <a:sym typeface="Fredoka One"/>
              </a:rPr>
              <a:t>Software Model</a:t>
            </a:r>
            <a:endParaRPr sz="30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221" name="Google Shape;221;p31"/>
          <p:cNvSpPr txBox="1">
            <a:spLocks noGrp="1"/>
          </p:cNvSpPr>
          <p:nvPr>
            <p:ph type="subTitle" idx="1"/>
          </p:nvPr>
        </p:nvSpPr>
        <p:spPr>
          <a:xfrm>
            <a:off x="343675" y="1225825"/>
            <a:ext cx="42282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th" sz="1800">
                <a:solidFill>
                  <a:srgbClr val="000000"/>
                </a:solidFill>
                <a:latin typeface="Fredoka One"/>
                <a:ea typeface="Fredoka One"/>
                <a:cs typeface="Fredoka One"/>
                <a:sym typeface="Fredoka One"/>
              </a:rPr>
              <a:t>Non-Functional requirements</a:t>
            </a:r>
            <a:endParaRPr sz="1800">
              <a:solidFill>
                <a:srgbClr val="000000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222" name="Google Shape;222;p31"/>
          <p:cNvSpPr txBox="1">
            <a:spLocks noGrp="1"/>
          </p:cNvSpPr>
          <p:nvPr>
            <p:ph type="subTitle" idx="1"/>
          </p:nvPr>
        </p:nvSpPr>
        <p:spPr>
          <a:xfrm>
            <a:off x="727950" y="1778725"/>
            <a:ext cx="7688100" cy="25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Sarabun Medium"/>
              <a:buChar char="-"/>
            </a:pPr>
            <a:r>
              <a:rPr lang="th">
                <a:solidFill>
                  <a:srgbClr val="000000"/>
                </a:solidFill>
                <a:latin typeface="Sarabun Medium"/>
                <a:ea typeface="Sarabun Medium"/>
                <a:cs typeface="Sarabun Medium"/>
                <a:sym typeface="Sarabun Medium"/>
              </a:rPr>
              <a:t>Perfomance requirement</a:t>
            </a:r>
            <a:endParaRPr>
              <a:solidFill>
                <a:srgbClr val="000000"/>
              </a:solidFill>
              <a:latin typeface="Sarabun Medium"/>
              <a:ea typeface="Sarabun Medium"/>
              <a:cs typeface="Sarabun Medium"/>
              <a:sym typeface="Sarabun Medium"/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th">
                <a:solidFill>
                  <a:srgbClr val="000000"/>
                </a:solidFill>
                <a:latin typeface="Sarabun Medium"/>
                <a:ea typeface="Sarabun Medium"/>
                <a:cs typeface="Sarabun Medium"/>
                <a:sym typeface="Sarabun Medium"/>
              </a:rPr>
              <a:t>การแสดงผล ไม่รองรับการย่อหน้าจอ เพราะจะทำให้ตัวหนังสือมันเล็กลงด้วย</a:t>
            </a:r>
            <a:endParaRPr>
              <a:solidFill>
                <a:srgbClr val="000000"/>
              </a:solidFill>
              <a:latin typeface="Sarabun Medium"/>
              <a:ea typeface="Sarabun Medium"/>
              <a:cs typeface="Sarabun Medium"/>
              <a:sym typeface="Sarabun Medium"/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Sarabun Medium"/>
              <a:buChar char="-"/>
            </a:pPr>
            <a:r>
              <a:rPr lang="th">
                <a:solidFill>
                  <a:srgbClr val="000000"/>
                </a:solidFill>
                <a:latin typeface="Sarabun Medium"/>
                <a:ea typeface="Sarabun Medium"/>
                <a:cs typeface="Sarabun Medium"/>
                <a:sym typeface="Sarabun Medium"/>
              </a:rPr>
              <a:t>security requirement</a:t>
            </a:r>
            <a:endParaRPr>
              <a:solidFill>
                <a:srgbClr val="000000"/>
              </a:solidFill>
              <a:latin typeface="Sarabun Medium"/>
              <a:ea typeface="Sarabun Medium"/>
              <a:cs typeface="Sarabun Medium"/>
              <a:sym typeface="Sarabun Medium"/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th">
                <a:solidFill>
                  <a:srgbClr val="000000"/>
                </a:solidFill>
                <a:latin typeface="Sarabun Medium"/>
                <a:ea typeface="Sarabun Medium"/>
                <a:cs typeface="Sarabun Medium"/>
                <a:sym typeface="Sarabun Medium"/>
              </a:rPr>
              <a:t>ไม่มีระบบ security ในการตรวจสอบการแทรกแซงจากบุคคลภายนอก</a:t>
            </a:r>
            <a:endParaRPr>
              <a:solidFill>
                <a:srgbClr val="000000"/>
              </a:solidFill>
              <a:latin typeface="Sarabun Medium"/>
              <a:ea typeface="Sarabun Medium"/>
              <a:cs typeface="Sarabun Medium"/>
              <a:sym typeface="Sarabun Medium"/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Sarabun Medium"/>
              <a:buChar char="-"/>
            </a:pPr>
            <a:endParaRPr>
              <a:solidFill>
                <a:srgbClr val="000000"/>
              </a:solidFill>
              <a:latin typeface="Sarabun Medium"/>
              <a:ea typeface="Sarabun Medium"/>
              <a:cs typeface="Sarabun Medium"/>
              <a:sym typeface="Sarabun Medium"/>
            </a:endParaRPr>
          </a:p>
        </p:txBody>
      </p:sp>
      <p:sp>
        <p:nvSpPr>
          <p:cNvPr id="223" name="Google Shape;223;p31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>
            <a:spLocks noGrp="1"/>
          </p:cNvSpPr>
          <p:nvPr>
            <p:ph type="ctrTitle"/>
          </p:nvPr>
        </p:nvSpPr>
        <p:spPr>
          <a:xfrm>
            <a:off x="665575" y="346075"/>
            <a:ext cx="76881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3000">
                <a:solidFill>
                  <a:srgbClr val="000000"/>
                </a:solidFill>
                <a:latin typeface="Fredoka One"/>
                <a:ea typeface="Fredoka One"/>
                <a:cs typeface="Fredoka One"/>
                <a:sym typeface="Fredoka One"/>
              </a:rPr>
              <a:t>System Architecture</a:t>
            </a:r>
            <a:endParaRPr sz="3000">
              <a:solidFill>
                <a:srgbClr val="000000"/>
              </a:solidFill>
              <a:latin typeface="Fredoka One"/>
              <a:ea typeface="Fredoka One"/>
              <a:cs typeface="Fredoka One"/>
              <a:sym typeface="Fredoka One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3000">
              <a:solidFill>
                <a:schemeClr val="accent2"/>
              </a:solidFill>
            </a:endParaRPr>
          </a:p>
        </p:txBody>
      </p:sp>
      <p:sp>
        <p:nvSpPr>
          <p:cNvPr id="229" name="Google Shape;229;p32"/>
          <p:cNvSpPr txBox="1">
            <a:spLocks noGrp="1"/>
          </p:cNvSpPr>
          <p:nvPr>
            <p:ph type="subTitle" idx="1"/>
          </p:nvPr>
        </p:nvSpPr>
        <p:spPr>
          <a:xfrm>
            <a:off x="697700" y="1318375"/>
            <a:ext cx="7688100" cy="10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th" sz="1600">
                <a:solidFill>
                  <a:srgbClr val="000000"/>
                </a:solidFill>
                <a:latin typeface="Sarabun Medium"/>
                <a:ea typeface="Sarabun Medium"/>
                <a:cs typeface="Sarabun Medium"/>
                <a:sym typeface="Sarabun Medium"/>
              </a:rPr>
              <a:t>ระบบติดตามความเสี่ยงของเราจะมีฟังก์ชันวิเคราะห์ความเสี่ยงของนักศึกษาที่อยู่ในความเสี่ยง รองรับการใช้งานบน Web Browser เท่านั้น</a:t>
            </a:r>
            <a:endParaRPr sz="1600">
              <a:solidFill>
                <a:srgbClr val="000000"/>
              </a:solidFill>
              <a:latin typeface="Sarabun Medium"/>
              <a:ea typeface="Sarabun Medium"/>
              <a:cs typeface="Sarabun Medium"/>
              <a:sym typeface="Sarabun Medium"/>
            </a:endParaRPr>
          </a:p>
        </p:txBody>
      </p:sp>
      <p:sp>
        <p:nvSpPr>
          <p:cNvPr id="230" name="Google Shape;230;p32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003337" y="-1340975"/>
            <a:ext cx="3137325" cy="82897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3"/>
          <p:cNvSpPr txBox="1">
            <a:spLocks noGrp="1"/>
          </p:cNvSpPr>
          <p:nvPr>
            <p:ph type="title" idx="4294967295"/>
          </p:nvPr>
        </p:nvSpPr>
        <p:spPr>
          <a:xfrm>
            <a:off x="575250" y="1948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3000">
                <a:latin typeface="Fredoka One"/>
                <a:ea typeface="Fredoka One"/>
                <a:cs typeface="Fredoka One"/>
                <a:sym typeface="Fredoka One"/>
              </a:rPr>
              <a:t>System Architecture</a:t>
            </a:r>
            <a:endParaRPr sz="3000">
              <a:latin typeface="Fredoka One"/>
              <a:ea typeface="Fredoka One"/>
              <a:cs typeface="Fredoka One"/>
              <a:sym typeface="Fredoka One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33"/>
          <p:cNvSpPr txBox="1">
            <a:spLocks noGrp="1"/>
          </p:cNvSpPr>
          <p:nvPr>
            <p:ph type="title" idx="4294967295"/>
          </p:nvPr>
        </p:nvSpPr>
        <p:spPr>
          <a:xfrm>
            <a:off x="6792350" y="3718150"/>
            <a:ext cx="1924500" cy="10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1800" b="0">
                <a:latin typeface="Fredoka One"/>
                <a:ea typeface="Fredoka One"/>
                <a:cs typeface="Fredoka One"/>
                <a:sym typeface="Fredoka One"/>
              </a:rPr>
              <a:t>Design Model</a:t>
            </a:r>
            <a:endParaRPr sz="1800" b="0">
              <a:latin typeface="Fredoka One"/>
              <a:ea typeface="Fredoka One"/>
              <a:cs typeface="Fredoka One"/>
              <a:sym typeface="Fredoka One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34"/>
          <p:cNvSpPr txBox="1"/>
          <p:nvPr/>
        </p:nvSpPr>
        <p:spPr>
          <a:xfrm>
            <a:off x="654050" y="1297000"/>
            <a:ext cx="8258100" cy="14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th" sz="1800">
                <a:latin typeface="Sarabun"/>
                <a:ea typeface="Sarabun"/>
                <a:cs typeface="Sarabun"/>
                <a:sym typeface="Sarabun"/>
              </a:rPr>
              <a:t>1. ฟังก์ชันการวิเคราะห์ความเสี่ยงระบบจะดึงข้อมูลของนักศึกษาฐานข้อมูลสำนักทะเบียน ได้แก่ เกรดเฉลี่ยสะสม หน่วยกิตที่ได้ และเกรดวิชาเอกของนักศึกษาแต่ละชั้นปี โดยรวบรวมข้อมูลที่จะใช้วิเคราะห์ไว้ใน SQL server database </a:t>
            </a:r>
            <a:endParaRPr sz="18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244" name="Google Shape;244;p34"/>
          <p:cNvSpPr txBox="1"/>
          <p:nvPr/>
        </p:nvSpPr>
        <p:spPr>
          <a:xfrm>
            <a:off x="701850" y="2455000"/>
            <a:ext cx="8258100" cy="19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1800">
                <a:latin typeface="Sarabun"/>
                <a:ea typeface="Sarabun"/>
                <a:cs typeface="Sarabun"/>
                <a:sym typeface="Sarabun"/>
              </a:rPr>
              <a:t>โดยการวิเคราะห์จะใช้หลักการเทียบจากเกณฑ์การพ้นสภาพนักศึกษา ดังนี้</a:t>
            </a:r>
            <a:endParaRPr sz="18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Sarabun"/>
              <a:buAutoNum type="arabicPeriod"/>
            </a:pPr>
            <a:r>
              <a:rPr lang="th" sz="1800">
                <a:latin typeface="Sarabun"/>
                <a:ea typeface="Sarabun"/>
                <a:cs typeface="Sarabun"/>
                <a:sym typeface="Sarabun"/>
              </a:rPr>
              <a:t>เมื่อเรียนมาแล้ว 2 ภาคเรียนจะต้องมีเกรดเฉลี่ยสะสม 1.50 ขึ้นไป</a:t>
            </a:r>
            <a:endParaRPr sz="18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rabun"/>
              <a:buAutoNum type="arabicPeriod"/>
            </a:pPr>
            <a:r>
              <a:rPr lang="th" sz="1800">
                <a:latin typeface="Sarabun"/>
                <a:ea typeface="Sarabun"/>
                <a:cs typeface="Sarabun"/>
                <a:sym typeface="Sarabun"/>
              </a:rPr>
              <a:t>เมื่อเรียนมาแล้ว 4 ภาคเรียนขึ้นไป จะต้องมีเกรดเฉลี่ยสะสม 1.75 ขึ้นไป</a:t>
            </a:r>
            <a:endParaRPr sz="18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rabun"/>
              <a:buAutoNum type="arabicPeriod"/>
            </a:pPr>
            <a:r>
              <a:rPr lang="th" sz="1800">
                <a:latin typeface="Sarabun"/>
                <a:ea typeface="Sarabun"/>
                <a:cs typeface="Sarabun"/>
                <a:sym typeface="Sarabun"/>
              </a:rPr>
              <a:t>เมื่อจบปีการศึกษาปีที่ 4 ควรมีจำนวนหน่วยกิตมากกว่า 240 และมีเกรดเฉลี่ยสะสมเกิน 2.00</a:t>
            </a:r>
            <a:endParaRPr sz="18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245" name="Google Shape;245;p34"/>
          <p:cNvSpPr txBox="1">
            <a:spLocks noGrp="1"/>
          </p:cNvSpPr>
          <p:nvPr>
            <p:ph type="title" idx="4294967295"/>
          </p:nvPr>
        </p:nvSpPr>
        <p:spPr>
          <a:xfrm>
            <a:off x="739525" y="360013"/>
            <a:ext cx="7688700" cy="53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3000">
                <a:latin typeface="Fredoka One"/>
                <a:ea typeface="Fredoka One"/>
                <a:cs typeface="Fredoka One"/>
                <a:sym typeface="Fredoka One"/>
              </a:rPr>
              <a:t>System Architecture</a:t>
            </a:r>
            <a:endParaRPr sz="3000">
              <a:latin typeface="Fredoka One"/>
              <a:ea typeface="Fredoka One"/>
              <a:cs typeface="Fredoka One"/>
              <a:sym typeface="Fredoka One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/>
          <p:nvPr/>
        </p:nvSpPr>
        <p:spPr>
          <a:xfrm>
            <a:off x="717850" y="1300350"/>
            <a:ext cx="8064000" cy="30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th" sz="1800">
                <a:latin typeface="Sarabun"/>
                <a:ea typeface="Sarabun"/>
                <a:cs typeface="Sarabun"/>
                <a:sym typeface="Sarabun"/>
              </a:rPr>
              <a:t>2. ฟังก์ชันการแจ้งเตือน จะแสดงคิวอาโค้ดบนหน้าที่แสดงผลความเสี่ยงของนักศึกษา โดยให้นักศึกษาเลือกรับการแจ้งเตือนในแอพพลิเคชัน LINE เมื่อเข้าสู่หน้าแจ้งเตือนแล้ว จะได้รับการแจ้งเตือนจากแชทถ้าใกล้ถึงเวลาสอบหรือกำหนดการอื่นๆที่มีผลการเกรดเฉลี่ย เข้าไปดูตารางสอบวิชาเอกได้ในเมนูตารางสอบ รวมถึงสามารถสอบถามแอดมินได้อีกด้วย</a:t>
            </a:r>
            <a:endParaRPr sz="18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251" name="Google Shape;251;p35"/>
          <p:cNvSpPr txBox="1">
            <a:spLocks noGrp="1"/>
          </p:cNvSpPr>
          <p:nvPr>
            <p:ph type="title" idx="4294967295"/>
          </p:nvPr>
        </p:nvSpPr>
        <p:spPr>
          <a:xfrm>
            <a:off x="727650" y="4234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3000">
                <a:latin typeface="Fredoka One"/>
                <a:ea typeface="Fredoka One"/>
                <a:cs typeface="Fredoka One"/>
                <a:sym typeface="Fredoka One"/>
              </a:rPr>
              <a:t>System Architecture</a:t>
            </a:r>
            <a:endParaRPr sz="3000">
              <a:latin typeface="Fredoka One"/>
              <a:ea typeface="Fredoka One"/>
              <a:cs typeface="Fredoka One"/>
              <a:sym typeface="Fredoka One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5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ctrTitle"/>
          </p:nvPr>
        </p:nvSpPr>
        <p:spPr>
          <a:xfrm>
            <a:off x="719125" y="1223025"/>
            <a:ext cx="7546200" cy="15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2400">
                <a:latin typeface="Sarabun"/>
                <a:ea typeface="Sarabun"/>
                <a:cs typeface="Sarabun"/>
                <a:sym typeface="Sarabun"/>
              </a:rPr>
              <a:t>ระบบติดตามและ</a:t>
            </a:r>
            <a:endParaRPr sz="2400"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2400">
                <a:latin typeface="Sarabun"/>
                <a:ea typeface="Sarabun"/>
                <a:cs typeface="Sarabun"/>
                <a:sym typeface="Sarabun"/>
              </a:rPr>
              <a:t>วิเคราะห์ปัจจัยความเสี่ยงของนักศึกษาที่ไม่จบตามแผน</a:t>
            </a:r>
            <a:endParaRPr sz="2400"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1"/>
          </p:nvPr>
        </p:nvSpPr>
        <p:spPr>
          <a:xfrm>
            <a:off x="793902" y="41953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1800">
                <a:solidFill>
                  <a:srgbClr val="000000"/>
                </a:solidFill>
                <a:latin typeface="Fredoka One"/>
                <a:ea typeface="Fredoka One"/>
                <a:cs typeface="Fredoka One"/>
                <a:sym typeface="Fredoka One"/>
              </a:rPr>
              <a:t>Software Architecture Document</a:t>
            </a:r>
            <a:endParaRPr sz="1800">
              <a:solidFill>
                <a:srgbClr val="000000"/>
              </a:solidFill>
              <a:latin typeface="Fredoka One"/>
              <a:ea typeface="Fredoka One"/>
              <a:cs typeface="Fredoka One"/>
              <a:sym typeface="Fredoka One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6"/>
          <p:cNvSpPr txBox="1">
            <a:spLocks noGrp="1"/>
          </p:cNvSpPr>
          <p:nvPr>
            <p:ph type="ctrTitle"/>
          </p:nvPr>
        </p:nvSpPr>
        <p:spPr>
          <a:xfrm>
            <a:off x="736400" y="528600"/>
            <a:ext cx="76881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Fredoka One"/>
                <a:ea typeface="Fredoka One"/>
                <a:cs typeface="Fredoka One"/>
                <a:sym typeface="Fredoka One"/>
              </a:rPr>
              <a:t>Description  of  Components</a:t>
            </a:r>
            <a:endParaRPr sz="30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258" name="Google Shape;258;p36"/>
          <p:cNvSpPr txBox="1"/>
          <p:nvPr/>
        </p:nvSpPr>
        <p:spPr>
          <a:xfrm>
            <a:off x="729450" y="1234450"/>
            <a:ext cx="8014500" cy="29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Sarabun Medium"/>
              <a:buAutoNum type="arabicPeriod"/>
            </a:pPr>
            <a:r>
              <a:rPr lang="th" sz="1800">
                <a:latin typeface="Sarabun Medium"/>
                <a:ea typeface="Sarabun Medium"/>
                <a:cs typeface="Sarabun Medium"/>
                <a:sym typeface="Sarabun Medium"/>
              </a:rPr>
              <a:t>หน้าเข้าสู่ระบบ</a:t>
            </a:r>
            <a:endParaRPr sz="1800">
              <a:latin typeface="Sarabun Medium"/>
              <a:ea typeface="Sarabun Medium"/>
              <a:cs typeface="Sarabun Medium"/>
              <a:sym typeface="Sarabun Medium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rabun Medium"/>
              <a:buAutoNum type="arabicPeriod"/>
            </a:pPr>
            <a:r>
              <a:rPr lang="th" sz="1800">
                <a:latin typeface="Sarabun Medium"/>
                <a:ea typeface="Sarabun Medium"/>
                <a:cs typeface="Sarabun Medium"/>
                <a:sym typeface="Sarabun Medium"/>
              </a:rPr>
              <a:t>หน้าแสดงข้อมูลส่วนตัวของผู้ใช้</a:t>
            </a:r>
            <a:endParaRPr sz="1800">
              <a:latin typeface="Sarabun Medium"/>
              <a:ea typeface="Sarabun Medium"/>
              <a:cs typeface="Sarabun Medium"/>
              <a:sym typeface="Sarabun Medium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rabun Medium"/>
              <a:buAutoNum type="arabicPeriod"/>
            </a:pPr>
            <a:r>
              <a:rPr lang="th" sz="1800">
                <a:latin typeface="Sarabun Medium"/>
                <a:ea typeface="Sarabun Medium"/>
                <a:cs typeface="Sarabun Medium"/>
                <a:sym typeface="Sarabun Medium"/>
              </a:rPr>
              <a:t>หน้าแสดงผลการวิเคราะห์ความเสี่ยง</a:t>
            </a:r>
            <a:endParaRPr sz="1800">
              <a:latin typeface="Sarabun Medium"/>
              <a:ea typeface="Sarabun Medium"/>
              <a:cs typeface="Sarabun Medium"/>
              <a:sym typeface="Sarabun Medium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rabun Medium"/>
              <a:buAutoNum type="arabicPeriod"/>
            </a:pPr>
            <a:r>
              <a:rPr lang="th" sz="1800">
                <a:latin typeface="Sarabun Medium"/>
                <a:ea typeface="Sarabun Medium"/>
                <a:cs typeface="Sarabun Medium"/>
                <a:sym typeface="Sarabun Medium"/>
              </a:rPr>
              <a:t>หน้าสำหรับ Admin</a:t>
            </a:r>
            <a:endParaRPr sz="1800">
              <a:latin typeface="Sarabun Medium"/>
              <a:ea typeface="Sarabun Medium"/>
              <a:cs typeface="Sarabun Medium"/>
              <a:sym typeface="Sarabun Medium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rabun Medium"/>
              <a:buAutoNum type="arabicPeriod"/>
            </a:pPr>
            <a:r>
              <a:rPr lang="th" sz="1800">
                <a:latin typeface="Sarabun Medium"/>
                <a:ea typeface="Sarabun Medium"/>
                <a:cs typeface="Sarabun Medium"/>
                <a:sym typeface="Sarabun Medium"/>
              </a:rPr>
              <a:t>หน้าแสดงข้อมูลสารสนเทศของนักศึกษาที่อยู่ในระบบสำหรับอาจารย์ที่ปรึกษา</a:t>
            </a:r>
            <a:endParaRPr sz="1800">
              <a:latin typeface="Sarabun Medium"/>
              <a:ea typeface="Sarabun Medium"/>
              <a:cs typeface="Sarabun Medium"/>
              <a:sym typeface="Sarabun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36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>
            <a:spLocks noGrp="1"/>
          </p:cNvSpPr>
          <p:nvPr>
            <p:ph type="ctrTitle"/>
          </p:nvPr>
        </p:nvSpPr>
        <p:spPr>
          <a:xfrm>
            <a:off x="438850" y="3850550"/>
            <a:ext cx="4974900" cy="13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 b="0">
                <a:latin typeface="Sarabun"/>
                <a:ea typeface="Sarabun"/>
                <a:cs typeface="Sarabun"/>
                <a:sym typeface="Sarabun"/>
              </a:rPr>
              <a:t>สแกน QR Code เพื่อรับข้อมูล</a:t>
            </a:r>
            <a:endParaRPr sz="2400" b="0"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 b="0">
                <a:latin typeface="Sarabun"/>
                <a:ea typeface="Sarabun"/>
                <a:cs typeface="Sarabun"/>
                <a:sym typeface="Sarabun"/>
              </a:rPr>
              <a:t>ข่าวสารทาง Line official โดยพี่เจน</a:t>
            </a:r>
            <a:endParaRPr sz="2400" b="0">
              <a:latin typeface="Sarabun"/>
              <a:ea typeface="Sarabun"/>
              <a:cs typeface="Sarabun"/>
              <a:sym typeface="Sarabun"/>
            </a:endParaRPr>
          </a:p>
        </p:txBody>
      </p:sp>
      <p:pic>
        <p:nvPicPr>
          <p:cNvPr id="265" name="Google Shape;26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0925" y="857250"/>
            <a:ext cx="3429000" cy="34290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lgDashDot"/>
            <a:round/>
            <a:headEnd type="none" w="sm" len="sm"/>
            <a:tailEnd type="none" w="sm" len="sm"/>
          </a:ln>
        </p:spPr>
      </p:pic>
      <p:sp>
        <p:nvSpPr>
          <p:cNvPr id="266" name="Google Shape;266;p37"/>
          <p:cNvSpPr txBox="1"/>
          <p:nvPr/>
        </p:nvSpPr>
        <p:spPr>
          <a:xfrm>
            <a:off x="1066800" y="3341425"/>
            <a:ext cx="37338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 b="1">
                <a:latin typeface="Sarabun"/>
                <a:ea typeface="Sarabun"/>
                <a:cs typeface="Sarabun"/>
                <a:sym typeface="Sarabun"/>
              </a:rPr>
              <a:t>Jane is waiting for you...</a:t>
            </a:r>
            <a:endParaRPr sz="2400" b="1">
              <a:latin typeface="Sarabun"/>
              <a:ea typeface="Sarabun"/>
              <a:cs typeface="Sarabun"/>
              <a:sym typeface="Sarabun"/>
            </a:endParaRPr>
          </a:p>
        </p:txBody>
      </p:sp>
      <p:pic>
        <p:nvPicPr>
          <p:cNvPr id="267" name="Google Shape;267;p37"/>
          <p:cNvPicPr preferRelativeResize="0"/>
          <p:nvPr/>
        </p:nvPicPr>
        <p:blipFill rotWithShape="1">
          <a:blip r:embed="rId4">
            <a:alphaModFix/>
          </a:blip>
          <a:srcRect l="19231" t="12314" r="17025" b="18581"/>
          <a:stretch/>
        </p:blipFill>
        <p:spPr>
          <a:xfrm>
            <a:off x="1642950" y="1220700"/>
            <a:ext cx="1956150" cy="2120726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7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7"/>
          <p:cNvSpPr txBox="1">
            <a:spLocks noGrp="1"/>
          </p:cNvSpPr>
          <p:nvPr>
            <p:ph type="ctrTitle"/>
          </p:nvPr>
        </p:nvSpPr>
        <p:spPr>
          <a:xfrm>
            <a:off x="736400" y="528600"/>
            <a:ext cx="76881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Fredoka One"/>
                <a:ea typeface="Fredoka One"/>
                <a:cs typeface="Fredoka One"/>
                <a:sym typeface="Fredoka One"/>
              </a:rPr>
              <a:t>Notification System</a:t>
            </a:r>
            <a:endParaRPr sz="3000"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270" name="Google Shape;27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9740" y="1423500"/>
            <a:ext cx="875464" cy="87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/>
        </p:nvSpPr>
        <p:spPr>
          <a:xfrm>
            <a:off x="666600" y="1809500"/>
            <a:ext cx="8477400" cy="21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6000"/>
              <a:t>https://bit.ly/2OaG51I</a:t>
            </a:r>
            <a:endParaRPr sz="6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ctrTitle"/>
          </p:nvPr>
        </p:nvSpPr>
        <p:spPr>
          <a:xfrm>
            <a:off x="729450" y="567825"/>
            <a:ext cx="7378800" cy="8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Fredoka One"/>
                <a:ea typeface="Fredoka One"/>
                <a:cs typeface="Fredoka One"/>
                <a:sym typeface="Fredoka One"/>
              </a:rPr>
              <a:t>Purpose</a:t>
            </a:r>
            <a:endParaRPr sz="30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776300" y="1419225"/>
            <a:ext cx="7378800" cy="18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latin typeface="Sarabun Medium"/>
                <a:ea typeface="Sarabun Medium"/>
                <a:cs typeface="Sarabun Medium"/>
                <a:sym typeface="Sarabun Medium"/>
              </a:rPr>
              <a:t>เนื่องจากทางมหาวิทยาลัยไม่มีระบบสารสนเทศที่จะแจ้งเตือนนักศึกษาที่มีผลการเรียนอยู่ในเกณฑ์เสี่ยงต่อการพ้นสภาพนักศึกษา คณะผู้จัดทำจึงได้คิดพัฒนาแอปพลิเคชันและเว็บไซต์เพื่ออำนวยความสะดวกให้กับนักศึกษากลุ่มนี้</a:t>
            </a:r>
            <a:endParaRPr sz="1800">
              <a:latin typeface="Sarabun Medium"/>
              <a:ea typeface="Sarabun Medium"/>
              <a:cs typeface="Sarabun Medium"/>
              <a:sym typeface="Sarabun Medium"/>
            </a:endParaRPr>
          </a:p>
        </p:txBody>
      </p:sp>
      <p:sp>
        <p:nvSpPr>
          <p:cNvPr id="131" name="Google Shape;131;p20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>
            <a:spLocks noGrp="1"/>
          </p:cNvSpPr>
          <p:nvPr>
            <p:ph type="ctrTitle"/>
          </p:nvPr>
        </p:nvSpPr>
        <p:spPr>
          <a:xfrm>
            <a:off x="741775" y="536525"/>
            <a:ext cx="7688100" cy="8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Fredoka One"/>
                <a:ea typeface="Fredoka One"/>
                <a:cs typeface="Fredoka One"/>
                <a:sym typeface="Fredoka One"/>
              </a:rPr>
              <a:t>Project Scope</a:t>
            </a:r>
            <a:endParaRPr sz="30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729450" y="1414475"/>
            <a:ext cx="76881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latin typeface="Sarabun Medium"/>
                <a:ea typeface="Sarabun Medium"/>
                <a:cs typeface="Sarabun Medium"/>
                <a:sym typeface="Sarabun Medium"/>
              </a:rPr>
              <a:t>มีขอบเขตสำหรับกลุ่มผู้ใช้ระบบที่สามารถใช้ได้มีเพียงนักศึกษาที่เรียนอยู่ปริญญาตรี คณะวิทยาศาสตร์สาขาวิทยาการคอมพิวเตอร์เท่านั้น</a:t>
            </a:r>
            <a:endParaRPr sz="1800">
              <a:latin typeface="Sarabun Medium"/>
              <a:ea typeface="Sarabun Medium"/>
              <a:cs typeface="Sarabun Medium"/>
              <a:sym typeface="Sarabun Medium"/>
            </a:endParaRPr>
          </a:p>
        </p:txBody>
      </p:sp>
      <p:sp>
        <p:nvSpPr>
          <p:cNvPr id="138" name="Google Shape;138;p21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975" y="1098575"/>
            <a:ext cx="2772575" cy="277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>
            <a:spLocks noGrp="1"/>
          </p:cNvSpPr>
          <p:nvPr>
            <p:ph type="pic" idx="2"/>
          </p:nvPr>
        </p:nvSpPr>
        <p:spPr>
          <a:xfrm>
            <a:off x="4048675" y="1126475"/>
            <a:ext cx="4609500" cy="3232500"/>
          </a:xfrm>
          <a:prstGeom prst="rect">
            <a:avLst/>
          </a:prstGeom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1800" b="1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รายชื่อทีมงาน</a:t>
            </a:r>
            <a:endParaRPr sz="1800" b="1" dirty="0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1600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สุคนธมาส อิ่มเต็ม	600510586 </a:t>
            </a:r>
            <a:endParaRPr sz="1800" dirty="0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1600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สุวรรณี ทองตา</a:t>
            </a:r>
            <a:r>
              <a:rPr lang="en-US" sz="1600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	</a:t>
            </a:r>
            <a:r>
              <a:rPr lang="th" sz="1600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600510589 </a:t>
            </a:r>
            <a:endParaRPr sz="1800" dirty="0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th" sz="1600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อรพิน เครือวงค์	600510592 </a:t>
            </a:r>
            <a:endParaRPr lang="en-US" sz="1600" dirty="0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th" sz="1600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ศิริลักษณ์ ใจงาม	600510579 </a:t>
            </a:r>
            <a:endParaRPr lang="en-US" sz="1600" dirty="0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h" sz="1600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อมลธีรา หมื่นเป็ง	</a:t>
            </a:r>
            <a:r>
              <a:rPr lang="en-US" sz="1600" dirty="0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600510591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-US" dirty="0"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447951" y="3708700"/>
            <a:ext cx="39009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b="1">
                <a:latin typeface="Fredoka One"/>
                <a:ea typeface="Fredoka One"/>
                <a:cs typeface="Fredoka One"/>
                <a:sym typeface="Fredoka One"/>
              </a:rPr>
              <a:t>Only the best program for our customer</a:t>
            </a:r>
            <a:endParaRPr b="1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46" name="Google Shape;146;p22"/>
          <p:cNvSpPr/>
          <p:nvPr/>
        </p:nvSpPr>
        <p:spPr>
          <a:xfrm>
            <a:off x="-51000" y="-409000"/>
            <a:ext cx="9246000" cy="541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51000" y="5066150"/>
            <a:ext cx="9246000" cy="541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 rot="-5400000">
            <a:off x="-4736950" y="961675"/>
            <a:ext cx="9246000" cy="541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 rot="-5400000">
            <a:off x="4631925" y="2836825"/>
            <a:ext cx="9246000" cy="541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BFBFBF"/>
            </a:gs>
            <a:gs pos="100000">
              <a:srgbClr val="737373"/>
            </a:gs>
          </a:gsLst>
          <a:lin ang="5400012" scaled="0"/>
        </a:gra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>
            <a:spLocks noGrp="1"/>
          </p:cNvSpPr>
          <p:nvPr>
            <p:ph type="title" idx="4294967295"/>
          </p:nvPr>
        </p:nvSpPr>
        <p:spPr>
          <a:xfrm>
            <a:off x="457200" y="205979"/>
            <a:ext cx="82296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 b="0">
                <a:solidFill>
                  <a:srgbClr val="F3F3F3"/>
                </a:solidFill>
                <a:latin typeface="Fredoka One"/>
                <a:ea typeface="Fredoka One"/>
                <a:cs typeface="Fredoka One"/>
                <a:sym typeface="Fredoka One"/>
              </a:rPr>
              <a:t>Project  Schedule</a:t>
            </a:r>
            <a:endParaRPr sz="3000" b="0">
              <a:solidFill>
                <a:srgbClr val="F3F3F3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55" name="Google Shape;155;p23"/>
          <p:cNvSpPr/>
          <p:nvPr/>
        </p:nvSpPr>
        <p:spPr>
          <a:xfrm>
            <a:off x="0" y="1104075"/>
            <a:ext cx="9144000" cy="4039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6" name="Google Shape;156;p23"/>
          <p:cNvPicPr preferRelativeResize="0"/>
          <p:nvPr/>
        </p:nvPicPr>
        <p:blipFill rotWithShape="1">
          <a:blip r:embed="rId3">
            <a:alphaModFix/>
          </a:blip>
          <a:srcRect t="10220" b="21093"/>
          <a:stretch/>
        </p:blipFill>
        <p:spPr>
          <a:xfrm>
            <a:off x="62375" y="1402550"/>
            <a:ext cx="8866848" cy="3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>
            <a:spLocks noGrp="1"/>
          </p:cNvSpPr>
          <p:nvPr>
            <p:ph type="ctrTitle"/>
          </p:nvPr>
        </p:nvSpPr>
        <p:spPr>
          <a:xfrm>
            <a:off x="729625" y="523875"/>
            <a:ext cx="7688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Fredoka One"/>
                <a:ea typeface="Fredoka One"/>
                <a:cs typeface="Fredoka One"/>
                <a:sym typeface="Fredoka One"/>
              </a:rPr>
              <a:t>Software  Devlopment  Process</a:t>
            </a:r>
            <a:endParaRPr sz="30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62" name="Google Shape;162;p24"/>
          <p:cNvSpPr txBox="1">
            <a:spLocks noGrp="1"/>
          </p:cNvSpPr>
          <p:nvPr>
            <p:ph type="ctrTitle"/>
          </p:nvPr>
        </p:nvSpPr>
        <p:spPr>
          <a:xfrm>
            <a:off x="823200" y="1488275"/>
            <a:ext cx="76881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>
                <a:latin typeface="Sarabun"/>
                <a:ea typeface="Sarabun"/>
                <a:cs typeface="Sarabun"/>
                <a:sym typeface="Sarabun"/>
              </a:rPr>
              <a:t>ทำความเข้าใจกับปัญหา</a:t>
            </a:r>
            <a:endParaRPr sz="24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63" name="Google Shape;163;p24"/>
          <p:cNvSpPr txBox="1"/>
          <p:nvPr/>
        </p:nvSpPr>
        <p:spPr>
          <a:xfrm>
            <a:off x="787475" y="2071675"/>
            <a:ext cx="7481400" cy="17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th" sz="1800">
                <a:latin typeface="Sarabun Medium"/>
                <a:ea typeface="Sarabun Medium"/>
                <a:cs typeface="Sarabun Medium"/>
                <a:sym typeface="Sarabun Medium"/>
              </a:rPr>
              <a:t>ศึกษาและหาข้อมูลจากปัญหาที่ได้ เพื่อให้เข้าใจถึงปัญหาและเพื่อหาแนวทางในการแก้ไขปัญหาได้อย่างถูกต้องและตรงตามความต้องการของลูกค้า</a:t>
            </a:r>
            <a:endParaRPr sz="1800">
              <a:latin typeface="Sarabun Medium"/>
              <a:ea typeface="Sarabun Medium"/>
              <a:cs typeface="Sarabun Medium"/>
              <a:sym typeface="Sarabun Medium"/>
            </a:endParaRPr>
          </a:p>
        </p:txBody>
      </p:sp>
      <p:sp>
        <p:nvSpPr>
          <p:cNvPr id="164" name="Google Shape;164;p24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>
            <a:spLocks noGrp="1"/>
          </p:cNvSpPr>
          <p:nvPr>
            <p:ph type="ctrTitle"/>
          </p:nvPr>
        </p:nvSpPr>
        <p:spPr>
          <a:xfrm>
            <a:off x="727950" y="656475"/>
            <a:ext cx="76881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/>
              <a:t>รวบรวมข้อมูล</a:t>
            </a:r>
            <a:endParaRPr sz="2400"/>
          </a:p>
        </p:txBody>
      </p:sp>
      <p:sp>
        <p:nvSpPr>
          <p:cNvPr id="170" name="Google Shape;170;p25"/>
          <p:cNvSpPr txBox="1"/>
          <p:nvPr/>
        </p:nvSpPr>
        <p:spPr>
          <a:xfrm>
            <a:off x="727950" y="1301900"/>
            <a:ext cx="7465500" cy="22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th" sz="1800">
                <a:latin typeface="Sarabun Medium"/>
                <a:ea typeface="Sarabun Medium"/>
                <a:cs typeface="Sarabun Medium"/>
                <a:sym typeface="Sarabun Medium"/>
              </a:rPr>
              <a:t>ทำการเก็บรวบรวม requirement จากลูกค้าเพื่อนำมาวิเคราะห์ปัญหา โดยได้ทำการเก็บข้อมูลและปัญหาต่างๆจากเจ้าหน้าที่ฝ่ายธุรการซึ่งมีการนัดพบเพื่อพูดคุยเป็นการส่วนตัว</a:t>
            </a:r>
            <a:endParaRPr sz="1800">
              <a:latin typeface="Sarabun Medium"/>
              <a:ea typeface="Sarabun Medium"/>
              <a:cs typeface="Sarabun Medium"/>
              <a:sym typeface="Sarabun Medium"/>
            </a:endParaRPr>
          </a:p>
        </p:txBody>
      </p:sp>
      <p:sp>
        <p:nvSpPr>
          <p:cNvPr id="171" name="Google Shape;171;p25"/>
          <p:cNvSpPr/>
          <p:nvPr/>
        </p:nvSpPr>
        <p:spPr>
          <a:xfrm>
            <a:off x="-37175" y="-49575"/>
            <a:ext cx="9246000" cy="541200"/>
          </a:xfrm>
          <a:prstGeom prst="rect">
            <a:avLst/>
          </a:prstGeom>
          <a:solidFill>
            <a:srgbClr val="B7B7B7"/>
          </a:solidFill>
          <a:ln w="28575" cap="flat" cmpd="sng">
            <a:solidFill>
              <a:srgbClr val="EFEFE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653</Words>
  <Application>Microsoft Office PowerPoint</Application>
  <PresentationFormat>นำเสนอทางหน้าจอ (16:9)</PresentationFormat>
  <Paragraphs>68</Paragraphs>
  <Slides>21</Slides>
  <Notes>21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8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21</vt:i4>
      </vt:variant>
    </vt:vector>
  </HeadingPairs>
  <TitlesOfParts>
    <vt:vector size="30" baseType="lpstr">
      <vt:lpstr>Raleway</vt:lpstr>
      <vt:lpstr>Sarabun</vt:lpstr>
      <vt:lpstr>Open Sans</vt:lpstr>
      <vt:lpstr>Arial</vt:lpstr>
      <vt:lpstr>Sarabun Medium</vt:lpstr>
      <vt:lpstr>Fredoka One</vt:lpstr>
      <vt:lpstr>Lato</vt:lpstr>
      <vt:lpstr>Calibri</vt:lpstr>
      <vt:lpstr>Streamline</vt:lpstr>
      <vt:lpstr>งานนำเสนอ PowerPoint</vt:lpstr>
      <vt:lpstr>ระบบติดตามและ วิเคราะห์ปัจจัยความเสี่ยงของนักศึกษาที่ไม่จบตามแผน </vt:lpstr>
      <vt:lpstr>งานนำเสนอ PowerPoint</vt:lpstr>
      <vt:lpstr>Purpose</vt:lpstr>
      <vt:lpstr>Project Scope</vt:lpstr>
      <vt:lpstr>งานนำเสนอ PowerPoint</vt:lpstr>
      <vt:lpstr>Project  Schedule</vt:lpstr>
      <vt:lpstr>Software  Devlopment  Process</vt:lpstr>
      <vt:lpstr>รวบรวมข้อมูล</vt:lpstr>
      <vt:lpstr>ทำการวิเคราะห์ระบบที่จะทำขึ้น เพื่อให้ได้วงจรการพัฒนาระบบที่ตรงตามความต้องการ โดยใช้ข้อมูลที่เก็บรวบรวมมาวิเคราะห์ ทำการกำหนดเป้าหมายและขอบเขตของระบบ </vt:lpstr>
      <vt:lpstr>การออกแบบระบบ</vt:lpstr>
      <vt:lpstr>งานนำเสนอ PowerPoint</vt:lpstr>
      <vt:lpstr>Case  Tools</vt:lpstr>
      <vt:lpstr>Software Model</vt:lpstr>
      <vt:lpstr>Software Model</vt:lpstr>
      <vt:lpstr>System Architecture </vt:lpstr>
      <vt:lpstr>System Architecture </vt:lpstr>
      <vt:lpstr>System Architecture </vt:lpstr>
      <vt:lpstr>System Architecture </vt:lpstr>
      <vt:lpstr>Description  of  Components</vt:lpstr>
      <vt:lpstr>สแกน QR Code เพื่อรับข้อมูล ข่าวสารทาง Line official โดยพี่เจน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cp:lastModifiedBy> </cp:lastModifiedBy>
  <cp:revision>1</cp:revision>
  <dcterms:modified xsi:type="dcterms:W3CDTF">2021-05-14T17:22:16Z</dcterms:modified>
</cp:coreProperties>
</file>